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893DB71-D951-427B-82BA-F1B322E9B12A}" type="datetimeFigureOut">
              <a:rPr lang="en-US" smtClean="0"/>
              <a:pPr/>
              <a:t>5/3/2012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33C821E-5D95-4B8B-BD5E-2CA72A3C78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DB71-D951-427B-82BA-F1B322E9B12A}" type="datetimeFigureOut">
              <a:rPr lang="en-US" smtClean="0"/>
              <a:pPr/>
              <a:t>5/3/2012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821E-5D95-4B8B-BD5E-2CA72A3C78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DB71-D951-427B-82BA-F1B322E9B12A}" type="datetimeFigureOut">
              <a:rPr lang="en-US" smtClean="0"/>
              <a:pPr/>
              <a:t>5/3/2012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821E-5D95-4B8B-BD5E-2CA72A3C78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893DB71-D951-427B-82BA-F1B322E9B12A}" type="datetimeFigureOut">
              <a:rPr lang="en-US" smtClean="0"/>
              <a:pPr/>
              <a:t>5/3/2012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821E-5D95-4B8B-BD5E-2CA72A3C78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893DB71-D951-427B-82BA-F1B322E9B12A}" type="datetimeFigureOut">
              <a:rPr lang="en-US" smtClean="0"/>
              <a:pPr/>
              <a:t>5/3/2012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33C821E-5D95-4B8B-BD5E-2CA72A3C78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93DB71-D951-427B-82BA-F1B322E9B12A}" type="datetimeFigureOut">
              <a:rPr lang="en-US" smtClean="0"/>
              <a:pPr/>
              <a:t>5/3/2012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33C821E-5D95-4B8B-BD5E-2CA72A3C78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893DB71-D951-427B-82BA-F1B322E9B12A}" type="datetimeFigureOut">
              <a:rPr lang="en-US" smtClean="0"/>
              <a:pPr/>
              <a:t>5/3/2012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33C821E-5D95-4B8B-BD5E-2CA72A3C78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DB71-D951-427B-82BA-F1B322E9B12A}" type="datetimeFigureOut">
              <a:rPr lang="en-US" smtClean="0"/>
              <a:pPr/>
              <a:t>5/3/2012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821E-5D95-4B8B-BD5E-2CA72A3C78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93DB71-D951-427B-82BA-F1B322E9B12A}" type="datetimeFigureOut">
              <a:rPr lang="en-US" smtClean="0"/>
              <a:pPr/>
              <a:t>5/3/2012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33C821E-5D95-4B8B-BD5E-2CA72A3C78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893DB71-D951-427B-82BA-F1B322E9B12A}" type="datetimeFigureOut">
              <a:rPr lang="en-US" smtClean="0"/>
              <a:pPr/>
              <a:t>5/3/2012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33C821E-5D95-4B8B-BD5E-2CA72A3C78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893DB71-D951-427B-82BA-F1B322E9B12A}" type="datetimeFigureOut">
              <a:rPr lang="en-US" smtClean="0"/>
              <a:pPr/>
              <a:t>5/3/2012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33C821E-5D95-4B8B-BD5E-2CA72A3C78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893DB71-D951-427B-82BA-F1B322E9B12A}" type="datetimeFigureOut">
              <a:rPr lang="en-US" smtClean="0"/>
              <a:pPr/>
              <a:t>5/3/2012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33C821E-5D95-4B8B-BD5E-2CA72A3C78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“Orange You Glad…?”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MTH 4040</a:t>
            </a:r>
          </a:p>
          <a:p>
            <a:r>
              <a:rPr lang="en-US" dirty="0" smtClean="0"/>
              <a:t>Jessie Kelly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the Formula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Students record </a:t>
            </a:r>
            <a:r>
              <a:rPr lang="en-US" dirty="0" smtClean="0"/>
              <a:t>their </a:t>
            </a:r>
            <a:r>
              <a:rPr lang="en-US" dirty="0" smtClean="0"/>
              <a:t>findings of how many circles the peels cover </a:t>
            </a:r>
            <a:r>
              <a:rPr lang="en-US" dirty="0" smtClean="0"/>
              <a:t>and try to develop a formula representing the surface area of a sphere</a:t>
            </a:r>
          </a:p>
          <a:p>
            <a:r>
              <a:rPr lang="en-US" dirty="0" smtClean="0"/>
              <a:t>Hint the students in the right direction, making sure that they understand the peel is the surface area of the orange.</a:t>
            </a:r>
          </a:p>
          <a:p>
            <a:r>
              <a:rPr lang="en-US" dirty="0" smtClean="0"/>
              <a:t>Have them think of how many circles their peels filled and what the area of each one of those circles would 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Developing the Formula Cont’d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Students will use string and a ruler to measure the circumference of the traced circle</a:t>
            </a:r>
          </a:p>
          <a:p>
            <a:r>
              <a:rPr lang="en-US" dirty="0" smtClean="0"/>
              <a:t>They will use this data to determine what the surface area would be of the orange using their </a:t>
            </a:r>
            <a:r>
              <a:rPr lang="en-US" dirty="0" smtClean="0"/>
              <a:t>formula</a:t>
            </a:r>
          </a:p>
          <a:p>
            <a:r>
              <a:rPr lang="en-US" dirty="0" smtClean="0"/>
              <a:t>They will also need that the area of a circle = r²</a:t>
            </a:r>
            <a:endParaRPr lang="en-US" dirty="0" smtClean="0"/>
          </a:p>
        </p:txBody>
      </p:sp>
      <p:pic>
        <p:nvPicPr>
          <p:cNvPr id="6146" name="Picture 2" descr="C:\Users\Jessie\Pictures\MSMC hw\Coordinating Hands on project\SDC11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057400"/>
            <a:ext cx="3759200" cy="2819400"/>
          </a:xfrm>
          <a:prstGeom prst="rect">
            <a:avLst/>
          </a:prstGeom>
          <a:noFill/>
        </p:spPr>
      </p:pic>
      <p:pic>
        <p:nvPicPr>
          <p:cNvPr id="6147" name="Picture 3" descr="C:\Users\Jessie\Pictures\MSMC hw\Coordinating Hands on project\SDC11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the General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Circumference=30cm</a:t>
            </a:r>
          </a:p>
          <a:p>
            <a:pPr>
              <a:buNone/>
            </a:pPr>
            <a:r>
              <a:rPr lang="en-US" dirty="0" smtClean="0"/>
              <a:t>	30/2</a:t>
            </a:r>
            <a:r>
              <a:rPr lang="el-GR" dirty="0" smtClean="0"/>
              <a:t>π</a:t>
            </a:r>
            <a:r>
              <a:rPr lang="en-US" dirty="0" smtClean="0"/>
              <a:t>≈</a:t>
            </a:r>
            <a:r>
              <a:rPr lang="en-US" dirty="0" smtClean="0"/>
              <a:t>4.78cm</a:t>
            </a:r>
          </a:p>
          <a:p>
            <a:pPr>
              <a:buNone/>
            </a:pPr>
            <a:r>
              <a:rPr lang="en-US" dirty="0" smtClean="0"/>
              <a:t>Therefore radius≈4.78cm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Area of one circle=</a:t>
            </a:r>
            <a:r>
              <a:rPr lang="el-GR" dirty="0" smtClean="0"/>
              <a:t>π</a:t>
            </a:r>
            <a:r>
              <a:rPr lang="en-US" dirty="0" smtClean="0"/>
              <a:t>r²</a:t>
            </a:r>
          </a:p>
          <a:p>
            <a:pPr lvl="1">
              <a:buNone/>
            </a:pPr>
            <a:r>
              <a:rPr lang="en-US" dirty="0" smtClean="0"/>
              <a:t>	=</a:t>
            </a:r>
            <a:r>
              <a:rPr lang="el-GR" dirty="0" smtClean="0"/>
              <a:t>π</a:t>
            </a:r>
            <a:r>
              <a:rPr lang="en-US" dirty="0" smtClean="0"/>
              <a:t>(4.78)²</a:t>
            </a:r>
          </a:p>
          <a:p>
            <a:pPr lvl="1">
              <a:buNone/>
            </a:pPr>
            <a:r>
              <a:rPr lang="en-US" dirty="0" smtClean="0"/>
              <a:t>	=22.8484</a:t>
            </a:r>
            <a:r>
              <a:rPr lang="el-GR" dirty="0" smtClean="0"/>
              <a:t>π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≈71.78cm²</a:t>
            </a:r>
          </a:p>
          <a:p>
            <a:pPr>
              <a:buNone/>
            </a:pPr>
            <a:r>
              <a:rPr lang="en-US" dirty="0" smtClean="0"/>
              <a:t>Area of four circles: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=4(71.78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=287.12 cm²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Therefore, you hope that the students can develop the formula: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SA=4</a:t>
            </a:r>
            <a:r>
              <a:rPr lang="el-GR" dirty="0" smtClean="0"/>
              <a:t>π</a:t>
            </a:r>
            <a:r>
              <a:rPr lang="en-US" dirty="0" smtClean="0"/>
              <a:t>r²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Students can measure the approximate radius of the traced circle and use that data instead to solve for the surface area</a:t>
            </a:r>
            <a:endParaRPr lang="en-US" dirty="0"/>
          </a:p>
        </p:txBody>
      </p:sp>
      <p:pic>
        <p:nvPicPr>
          <p:cNvPr id="7170" name="Picture 2" descr="C:\Users\Jessie\Pictures\MSMC hw\Coordinating Hands on project\SDC11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057400"/>
            <a:ext cx="3454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Approximate Diameter:</a:t>
            </a:r>
          </a:p>
          <a:p>
            <a:pPr algn="ctr">
              <a:buNone/>
            </a:pPr>
            <a:r>
              <a:rPr lang="en-US" dirty="0" smtClean="0"/>
              <a:t>9.5 cm</a:t>
            </a:r>
          </a:p>
          <a:p>
            <a:pPr>
              <a:buNone/>
            </a:pPr>
            <a:r>
              <a:rPr lang="en-US" dirty="0" smtClean="0"/>
              <a:t>Approximate Radius: </a:t>
            </a:r>
          </a:p>
          <a:p>
            <a:pPr algn="ctr">
              <a:buNone/>
            </a:pPr>
            <a:r>
              <a:rPr lang="en-US" dirty="0" smtClean="0"/>
              <a:t>9.5/2=4.75 cm</a:t>
            </a:r>
          </a:p>
          <a:p>
            <a:pPr>
              <a:buNone/>
            </a:pPr>
            <a:r>
              <a:rPr lang="en-US" dirty="0" smtClean="0"/>
              <a:t>Use this radius to discover the formula.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Area of one circle=</a:t>
            </a:r>
            <a:r>
              <a:rPr lang="el-GR" dirty="0" smtClean="0"/>
              <a:t>π</a:t>
            </a:r>
            <a:r>
              <a:rPr lang="en-US" dirty="0" smtClean="0"/>
              <a:t>r²</a:t>
            </a:r>
          </a:p>
          <a:p>
            <a:pPr lvl="1">
              <a:buNone/>
            </a:pPr>
            <a:r>
              <a:rPr lang="en-US" dirty="0" smtClean="0"/>
              <a:t>	=</a:t>
            </a:r>
            <a:r>
              <a:rPr lang="el-GR" dirty="0" smtClean="0"/>
              <a:t>π</a:t>
            </a:r>
            <a:r>
              <a:rPr lang="en-US" dirty="0" smtClean="0"/>
              <a:t>(4.75)²</a:t>
            </a:r>
          </a:p>
          <a:p>
            <a:pPr lvl="1">
              <a:buNone/>
            </a:pPr>
            <a:r>
              <a:rPr lang="en-US" dirty="0" smtClean="0"/>
              <a:t>	=22.5625</a:t>
            </a:r>
            <a:r>
              <a:rPr lang="el-GR" dirty="0" smtClean="0"/>
              <a:t>π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≈70.88cm²</a:t>
            </a:r>
          </a:p>
          <a:p>
            <a:pPr>
              <a:buNone/>
            </a:pPr>
            <a:r>
              <a:rPr lang="en-US" dirty="0" smtClean="0"/>
              <a:t>Area of four circles:</a:t>
            </a:r>
          </a:p>
          <a:p>
            <a:pPr>
              <a:buNone/>
            </a:pPr>
            <a:r>
              <a:rPr lang="en-US" dirty="0" smtClean="0"/>
              <a:t>	4(70.88)</a:t>
            </a:r>
          </a:p>
          <a:p>
            <a:pPr>
              <a:buNone/>
            </a:pPr>
            <a:r>
              <a:rPr lang="en-US" dirty="0" smtClean="0"/>
              <a:t>	=283.52 cm²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410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way is less accurate because you are rounding more often then actually measuring out the circumference to determine the radius.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does the peels of the orange represent?</a:t>
            </a:r>
          </a:p>
          <a:p>
            <a:r>
              <a:rPr lang="en-US" dirty="0" smtClean="0"/>
              <a:t>How many “great circles” are covered by the orange peels?</a:t>
            </a:r>
          </a:p>
          <a:p>
            <a:r>
              <a:rPr lang="en-US" dirty="0" smtClean="0"/>
              <a:t>Can we find the area of the circles we have filled? If so, how?</a:t>
            </a:r>
          </a:p>
          <a:p>
            <a:r>
              <a:rPr lang="en-US" dirty="0" smtClean="0"/>
              <a:t>What is the formula you created for the surface area of your orange?</a:t>
            </a:r>
          </a:p>
          <a:p>
            <a:r>
              <a:rPr lang="en-US" dirty="0" smtClean="0"/>
              <a:t>Do you think your formula can be used to find the surface area of any sphere? Explain.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be able to record their data and observations and present them to the </a:t>
            </a:r>
            <a:r>
              <a:rPr lang="en-US" dirty="0" smtClean="0"/>
              <a:t>class.</a:t>
            </a:r>
          </a:p>
          <a:p>
            <a:r>
              <a:rPr lang="en-US" dirty="0" smtClean="0"/>
              <a:t>Students </a:t>
            </a:r>
            <a:r>
              <a:rPr lang="en-US" dirty="0" smtClean="0"/>
              <a:t>will </a:t>
            </a:r>
            <a:r>
              <a:rPr lang="en-US" dirty="0" smtClean="0"/>
              <a:t>develop a formula for the surface area of a sphere on their own.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Through the use of collected data and prompting from the teacher, students will use the characteristics of an orange to creat</a:t>
            </a:r>
            <a:r>
              <a:rPr lang="en-US" dirty="0" smtClean="0"/>
              <a:t>e a formula for the surface area of a sphere.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Surface area</a:t>
            </a:r>
            <a:r>
              <a:rPr lang="en-US" dirty="0" smtClean="0"/>
              <a:t>: the total area of the surface of a three dimensional object</a:t>
            </a:r>
            <a:endParaRPr lang="en-US" dirty="0" smtClean="0"/>
          </a:p>
          <a:p>
            <a:r>
              <a:rPr lang="en-US" dirty="0" smtClean="0"/>
              <a:t>Radius</a:t>
            </a:r>
            <a:r>
              <a:rPr lang="en-US" dirty="0" smtClean="0"/>
              <a:t>: a line segment that joins the center of the sphere with any point on its surface</a:t>
            </a:r>
            <a:endParaRPr lang="en-US" dirty="0" smtClean="0"/>
          </a:p>
          <a:p>
            <a:r>
              <a:rPr lang="en-US" dirty="0" smtClean="0"/>
              <a:t>Circumference</a:t>
            </a:r>
            <a:r>
              <a:rPr lang="en-US" dirty="0" smtClean="0"/>
              <a:t>: the distance around the edge of a circle</a:t>
            </a:r>
            <a:endParaRPr lang="en-US" dirty="0" smtClean="0"/>
          </a:p>
          <a:p>
            <a:r>
              <a:rPr lang="en-US" dirty="0" smtClean="0"/>
              <a:t>Great circle of a </a:t>
            </a:r>
            <a:r>
              <a:rPr lang="en-US" dirty="0" smtClean="0"/>
              <a:t>sphere: the exposed circle of a sphere when it is cut in half.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do these definitions relate to an orange?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pic>
        <p:nvPicPr>
          <p:cNvPr id="1026" name="Picture 2" descr="C:\Users\Jessie\Pictures\MSMC hw\Coordinating Hands on project\SDC11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6057900" cy="45434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76400" y="60198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also allow students to have a calculator to make calculations easier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381000" y="2743200"/>
            <a:ext cx="4038600" cy="2239963"/>
          </a:xfrm>
        </p:spPr>
        <p:txBody>
          <a:bodyPr/>
          <a:lstStyle/>
          <a:p>
            <a:r>
              <a:rPr lang="en-US" dirty="0" smtClean="0"/>
              <a:t>Cut the orange in half </a:t>
            </a:r>
          </a:p>
        </p:txBody>
      </p:sp>
      <p:pic>
        <p:nvPicPr>
          <p:cNvPr id="2050" name="Picture 2" descr="C:\Users\Jessie\Pictures\MSMC hw\Coordinating Hands on project\SDC11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09800"/>
            <a:ext cx="4267200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5791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And you get the….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Circle of a Sphere</a:t>
            </a:r>
            <a:endParaRPr lang="en-US" dirty="0"/>
          </a:p>
        </p:txBody>
      </p:sp>
      <p:pic>
        <p:nvPicPr>
          <p:cNvPr id="3074" name="Picture 2" descr="C:\Users\Jessie\Pictures\MSMC hw\Coordinating Hands on project\SDC11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Trace the great circle of the orange onto a piece of paper</a:t>
            </a:r>
          </a:p>
          <a:p>
            <a:r>
              <a:rPr lang="en-US" dirty="0" smtClean="0"/>
              <a:t>Have students estimate how many great circles can be covered by the pieces of an orange peel</a:t>
            </a:r>
          </a:p>
          <a:p>
            <a:r>
              <a:rPr lang="en-US" dirty="0" smtClean="0"/>
              <a:t>Record their </a:t>
            </a:r>
            <a:r>
              <a:rPr lang="en-US" dirty="0" smtClean="0"/>
              <a:t>estimations</a:t>
            </a:r>
          </a:p>
          <a:p>
            <a:r>
              <a:rPr lang="en-US" dirty="0" smtClean="0"/>
              <a:t>Have draw at least 5 or 6 circles</a:t>
            </a:r>
            <a:endParaRPr lang="en-US" dirty="0"/>
          </a:p>
        </p:txBody>
      </p:sp>
      <p:pic>
        <p:nvPicPr>
          <p:cNvPr id="4098" name="Picture 2" descr="C:\Users\Jessie\Pictures\MSMC hw\Coordinating Hands on project\SDC11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Students peel both halves of the oranges and place the small peels into the circles they traced </a:t>
            </a:r>
          </a:p>
          <a:p>
            <a:r>
              <a:rPr lang="en-US" dirty="0" smtClean="0"/>
              <a:t>Try to leave as little space in between the pieces but do not overlap the peels </a:t>
            </a:r>
            <a:endParaRPr lang="en-US" dirty="0"/>
          </a:p>
        </p:txBody>
      </p:sp>
      <p:pic>
        <p:nvPicPr>
          <p:cNvPr id="5122" name="Picture 2" descr="C:\Users\Jessie\Pictures\MSMC hw\Coordinating Hands on project\SDC11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62200"/>
            <a:ext cx="3886200" cy="2914650"/>
          </a:xfrm>
          <a:prstGeom prst="rect">
            <a:avLst/>
          </a:prstGeom>
          <a:noFill/>
        </p:spPr>
      </p:pic>
      <p:pic>
        <p:nvPicPr>
          <p:cNvPr id="5123" name="Picture 3" descr="C:\Users\Jessie\Pictures\MSMC hw\Coordinating Hands on project\SDC11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780</TotalTime>
  <Words>535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Verve</vt:lpstr>
      <vt:lpstr>“Orange You Glad…?”</vt:lpstr>
      <vt:lpstr>Goals</vt:lpstr>
      <vt:lpstr>Objectives</vt:lpstr>
      <vt:lpstr>Definitions</vt:lpstr>
      <vt:lpstr>Materials</vt:lpstr>
      <vt:lpstr>First</vt:lpstr>
      <vt:lpstr>Great Circle of a Sphere</vt:lpstr>
      <vt:lpstr>Slide 8</vt:lpstr>
      <vt:lpstr>Slide 9</vt:lpstr>
      <vt:lpstr>Developing the Formula</vt:lpstr>
      <vt:lpstr>Developing the Formula Cont’d</vt:lpstr>
      <vt:lpstr>Creating the General Formula</vt:lpstr>
      <vt:lpstr>Another Way</vt:lpstr>
      <vt:lpstr>Solution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“Orange You Glad…?”</dc:title>
  <dc:creator>Jessie</dc:creator>
  <cp:lastModifiedBy>Mount Saint Mary College</cp:lastModifiedBy>
  <cp:revision>20</cp:revision>
  <dcterms:created xsi:type="dcterms:W3CDTF">2012-05-02T23:53:32Z</dcterms:created>
  <dcterms:modified xsi:type="dcterms:W3CDTF">2012-05-03T16:01:54Z</dcterms:modified>
</cp:coreProperties>
</file>